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6858000" cy="9144000"/>
  <p:embeddedFontLst>
    <p:embeddedFont>
      <p:font typeface="Open Sauce" panose="020B0604020202020204" charset="0"/>
      <p:regular r:id="rId16"/>
    </p:embeddedFont>
    <p:embeddedFont>
      <p:font typeface="Open Sauce Bold" panose="020B0604020202020204" charset="0"/>
      <p:regular r:id="rId17"/>
    </p:embeddedFont>
    <p:embeddedFont>
      <p:font typeface="Open Sauce Bold Italics" panose="020B0604020202020204" charset="0"/>
      <p:regular r:id="rId18"/>
    </p:embeddedFont>
    <p:embeddedFont>
      <p:font typeface="Open Sauce Italics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C6401D-8DE6-091B-B6B0-DBFBF387E950}" v="66" dt="2024-12-02T17:08:17.9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41" d="100"/>
          <a:sy n="41" d="100"/>
        </p:scale>
        <p:origin x="820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3.png"/><Relationship Id="rId9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76679">
            <a:off x="5197320" y="770585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</a:blip>
            <a:stretch>
              <a:fillRect b="-76306"/>
            </a:stretch>
          </a:blipFill>
        </p:spPr>
      </p:sp>
      <p:sp>
        <p:nvSpPr>
          <p:cNvPr id="3" name="Freeform 3"/>
          <p:cNvSpPr/>
          <p:nvPr/>
        </p:nvSpPr>
        <p:spPr>
          <a:xfrm rot="9533180">
            <a:off x="-2304094" y="-104328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r="-125760" b="-990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518892" y="-109051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</a:blip>
            <a:stretch>
              <a:fillRect t="-9057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739312" y="3165274"/>
            <a:ext cx="8809376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80"/>
              </a:lnSpc>
            </a:pPr>
            <a:r>
              <a:rPr lang="en-US" sz="104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POLARIS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34203" y="-298230"/>
            <a:ext cx="18556407" cy="1609651"/>
            <a:chOff x="0" y="0"/>
            <a:chExt cx="4887284" cy="42394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87284" cy="423941"/>
            </a:xfrm>
            <a:custGeom>
              <a:avLst/>
              <a:gdLst/>
              <a:ahLst/>
              <a:cxnLst/>
              <a:rect l="l" t="t" r="r" b="b"/>
              <a:pathLst>
                <a:path w="4887284" h="423941">
                  <a:moveTo>
                    <a:pt x="0" y="0"/>
                  </a:moveTo>
                  <a:lnTo>
                    <a:pt x="4887284" y="0"/>
                  </a:lnTo>
                  <a:lnTo>
                    <a:pt x="4887284" y="423941"/>
                  </a:lnTo>
                  <a:lnTo>
                    <a:pt x="0" y="423941"/>
                  </a:ln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0"/>
              <a:ext cx="4887284" cy="4239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6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428721" y="485775"/>
            <a:ext cx="9924620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  <a:spcBef>
                <a:spcPct val="0"/>
              </a:spcBef>
            </a:pPr>
            <a:r>
              <a:rPr lang="en-US" sz="3600">
                <a:solidFill>
                  <a:srgbClr val="004AAD"/>
                </a:solidFill>
                <a:latin typeface="Open Sauce"/>
                <a:ea typeface="Open Sauce"/>
                <a:cs typeface="Open Sauce"/>
                <a:sym typeface="Open Sauce"/>
              </a:rPr>
              <a:t>Data Management and Database Design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237680" y="5776260"/>
            <a:ext cx="1299292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BAGGAGE AND CATERING MANAGEMENT SYSTEM (BCMS)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t="-26247" b="-16158"/>
            </a:stretch>
          </a:blipFill>
        </p:spPr>
      </p:sp>
      <p:sp>
        <p:nvSpPr>
          <p:cNvPr id="3" name="Freeform 3"/>
          <p:cNvSpPr/>
          <p:nvPr/>
        </p:nvSpPr>
        <p:spPr>
          <a:xfrm rot="-876679">
            <a:off x="7197570" y="970610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76306"/>
            </a:stretch>
          </a:blipFill>
        </p:spPr>
      </p:sp>
      <p:sp>
        <p:nvSpPr>
          <p:cNvPr id="4" name="Freeform 4"/>
          <p:cNvSpPr/>
          <p:nvPr/>
        </p:nvSpPr>
        <p:spPr>
          <a:xfrm rot="9533180">
            <a:off x="-4304344" y="-304353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5760" b="-99006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519142" y="-309076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</a:blip>
            <a:stretch>
              <a:fillRect t="-90573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640683" y="2086470"/>
            <a:ext cx="5558870" cy="2964019"/>
            <a:chOff x="0" y="0"/>
            <a:chExt cx="660954" cy="3524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60954" cy="352424"/>
            </a:xfrm>
            <a:custGeom>
              <a:avLst/>
              <a:gdLst/>
              <a:ahLst/>
              <a:cxnLst/>
              <a:rect l="l" t="t" r="r" b="b"/>
              <a:pathLst>
                <a:path w="660954" h="352424">
                  <a:moveTo>
                    <a:pt x="41781" y="0"/>
                  </a:moveTo>
                  <a:lnTo>
                    <a:pt x="619173" y="0"/>
                  </a:lnTo>
                  <a:cubicBezTo>
                    <a:pt x="642248" y="0"/>
                    <a:pt x="660954" y="18706"/>
                    <a:pt x="660954" y="41781"/>
                  </a:cubicBezTo>
                  <a:lnTo>
                    <a:pt x="660954" y="310643"/>
                  </a:lnTo>
                  <a:cubicBezTo>
                    <a:pt x="660954" y="321724"/>
                    <a:pt x="656552" y="332351"/>
                    <a:pt x="648717" y="340187"/>
                  </a:cubicBezTo>
                  <a:cubicBezTo>
                    <a:pt x="640881" y="348022"/>
                    <a:pt x="630254" y="352424"/>
                    <a:pt x="619173" y="352424"/>
                  </a:cubicBezTo>
                  <a:lnTo>
                    <a:pt x="41781" y="352424"/>
                  </a:lnTo>
                  <a:cubicBezTo>
                    <a:pt x="18706" y="352424"/>
                    <a:pt x="0" y="333718"/>
                    <a:pt x="0" y="310643"/>
                  </a:cubicBezTo>
                  <a:lnTo>
                    <a:pt x="0" y="41781"/>
                  </a:lnTo>
                  <a:cubicBezTo>
                    <a:pt x="0" y="18706"/>
                    <a:pt x="18706" y="0"/>
                    <a:pt x="41781" y="0"/>
                  </a:cubicBezTo>
                  <a:close/>
                </a:path>
              </a:pathLst>
            </a:custGeom>
            <a:solidFill>
              <a:srgbClr val="EEECEC"/>
            </a:solidFill>
            <a:ln w="19050" cap="rnd">
              <a:solidFill>
                <a:srgbClr val="4D8ECC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0"/>
              <a:ext cx="660954" cy="3524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437332" y="2086470"/>
            <a:ext cx="5413337" cy="2997483"/>
            <a:chOff x="0" y="0"/>
            <a:chExt cx="643650" cy="35640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3650" cy="356403"/>
            </a:xfrm>
            <a:custGeom>
              <a:avLst/>
              <a:gdLst/>
              <a:ahLst/>
              <a:cxnLst/>
              <a:rect l="l" t="t" r="r" b="b"/>
              <a:pathLst>
                <a:path w="643650" h="356403">
                  <a:moveTo>
                    <a:pt x="42905" y="0"/>
                  </a:moveTo>
                  <a:lnTo>
                    <a:pt x="600746" y="0"/>
                  </a:lnTo>
                  <a:cubicBezTo>
                    <a:pt x="612125" y="0"/>
                    <a:pt x="623038" y="4520"/>
                    <a:pt x="631084" y="12566"/>
                  </a:cubicBezTo>
                  <a:cubicBezTo>
                    <a:pt x="639130" y="20613"/>
                    <a:pt x="643650" y="31526"/>
                    <a:pt x="643650" y="42905"/>
                  </a:cubicBezTo>
                  <a:lnTo>
                    <a:pt x="643650" y="313499"/>
                  </a:lnTo>
                  <a:cubicBezTo>
                    <a:pt x="643650" y="337194"/>
                    <a:pt x="624441" y="356403"/>
                    <a:pt x="600746" y="356403"/>
                  </a:cubicBezTo>
                  <a:lnTo>
                    <a:pt x="42905" y="356403"/>
                  </a:lnTo>
                  <a:cubicBezTo>
                    <a:pt x="19209" y="356403"/>
                    <a:pt x="0" y="337194"/>
                    <a:pt x="0" y="313499"/>
                  </a:cubicBezTo>
                  <a:lnTo>
                    <a:pt x="0" y="42905"/>
                  </a:lnTo>
                  <a:cubicBezTo>
                    <a:pt x="0" y="31526"/>
                    <a:pt x="4520" y="20613"/>
                    <a:pt x="12566" y="12566"/>
                  </a:cubicBezTo>
                  <a:cubicBezTo>
                    <a:pt x="20613" y="4520"/>
                    <a:pt x="31526" y="0"/>
                    <a:pt x="42905" y="0"/>
                  </a:cubicBezTo>
                  <a:close/>
                </a:path>
              </a:pathLst>
            </a:custGeom>
            <a:solidFill>
              <a:srgbClr val="EEECEC"/>
            </a:solidFill>
            <a:ln w="19050" cap="rnd">
              <a:solidFill>
                <a:srgbClr val="4D8ECC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0"/>
              <a:ext cx="643650" cy="3564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078328" y="2086470"/>
            <a:ext cx="5528148" cy="2964019"/>
            <a:chOff x="0" y="0"/>
            <a:chExt cx="644109" cy="34535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44109" cy="345351"/>
            </a:xfrm>
            <a:custGeom>
              <a:avLst/>
              <a:gdLst/>
              <a:ahLst/>
              <a:cxnLst/>
              <a:rect l="l" t="t" r="r" b="b"/>
              <a:pathLst>
                <a:path w="644109" h="345351">
                  <a:moveTo>
                    <a:pt x="42014" y="0"/>
                  </a:moveTo>
                  <a:lnTo>
                    <a:pt x="602096" y="0"/>
                  </a:lnTo>
                  <a:cubicBezTo>
                    <a:pt x="625299" y="0"/>
                    <a:pt x="644109" y="18810"/>
                    <a:pt x="644109" y="42014"/>
                  </a:cubicBezTo>
                  <a:lnTo>
                    <a:pt x="644109" y="303338"/>
                  </a:lnTo>
                  <a:cubicBezTo>
                    <a:pt x="644109" y="314480"/>
                    <a:pt x="639683" y="325167"/>
                    <a:pt x="631804" y="333046"/>
                  </a:cubicBezTo>
                  <a:cubicBezTo>
                    <a:pt x="623925" y="340925"/>
                    <a:pt x="613238" y="345351"/>
                    <a:pt x="602096" y="345351"/>
                  </a:cubicBezTo>
                  <a:lnTo>
                    <a:pt x="42014" y="345351"/>
                  </a:lnTo>
                  <a:cubicBezTo>
                    <a:pt x="30871" y="345351"/>
                    <a:pt x="20185" y="340925"/>
                    <a:pt x="12306" y="333046"/>
                  </a:cubicBezTo>
                  <a:cubicBezTo>
                    <a:pt x="4426" y="325167"/>
                    <a:pt x="0" y="314480"/>
                    <a:pt x="0" y="303338"/>
                  </a:cubicBezTo>
                  <a:lnTo>
                    <a:pt x="0" y="42014"/>
                  </a:lnTo>
                  <a:cubicBezTo>
                    <a:pt x="0" y="30871"/>
                    <a:pt x="4426" y="20185"/>
                    <a:pt x="12306" y="12306"/>
                  </a:cubicBezTo>
                  <a:cubicBezTo>
                    <a:pt x="20185" y="4426"/>
                    <a:pt x="30871" y="0"/>
                    <a:pt x="42014" y="0"/>
                  </a:cubicBezTo>
                  <a:close/>
                </a:path>
              </a:pathLst>
            </a:custGeom>
            <a:solidFill>
              <a:srgbClr val="EEECEC"/>
            </a:solidFill>
            <a:ln w="19050" cap="rnd">
              <a:solidFill>
                <a:srgbClr val="4D8ECC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0"/>
              <a:ext cx="644109" cy="345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5" name="AutoShape 15"/>
          <p:cNvSpPr/>
          <p:nvPr/>
        </p:nvSpPr>
        <p:spPr>
          <a:xfrm>
            <a:off x="1104900" y="1619250"/>
            <a:ext cx="951963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1092890" y="933450"/>
            <a:ext cx="8809376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 spc="24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BUSINESS RULES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38200" y="2228851"/>
            <a:ext cx="5215820" cy="26558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3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Business Rule: Valid Payment Methods </a:t>
            </a:r>
          </a:p>
          <a:p>
            <a:pPr marL="0" lvl="0" indent="0" algn="l">
              <a:lnSpc>
                <a:spcPts val="3030"/>
              </a:lnSpc>
              <a:spcBef>
                <a:spcPct val="0"/>
              </a:spcBef>
            </a:pPr>
            <a:endParaRPr lang="en-US" sz="2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marL="0" lvl="0" indent="0" algn="l">
              <a:lnSpc>
                <a:spcPts val="303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Description: The payment method used by passengers for transactions must be one of the predefined acceptable methods: Credit Card, Debit Card, or PayPal.</a:t>
            </a:r>
            <a:endParaRPr lang="en-US" sz="2000" u="none" strike="noStrike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704002" y="2467973"/>
            <a:ext cx="4869876" cy="2197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29"/>
              </a:lnSpc>
            </a:pPr>
            <a:r>
              <a:rPr lang="en-US" sz="2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Business Rule: Valid Baggage </a:t>
            </a:r>
          </a:p>
          <a:p>
            <a:pPr algn="l">
              <a:lnSpc>
                <a:spcPts val="2929"/>
              </a:lnSpc>
            </a:pPr>
            <a:endParaRPr lang="en-US" sz="2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2929"/>
              </a:lnSpc>
            </a:pPr>
            <a:r>
              <a:rPr lang="en-US" sz="2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Status Description: Baggage status must always be one of the predefined states: Checked In, In Transit, Loaded on Flight, or Delivered.</a:t>
            </a:r>
            <a:endParaRPr lang="en-US" sz="2000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412643" y="2372221"/>
            <a:ext cx="4726206" cy="1886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0"/>
              </a:lnSpc>
            </a:pPr>
            <a:r>
              <a:rPr lang="en-US" sz="2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Rule Name: Maximum Baggage </a:t>
            </a:r>
          </a:p>
          <a:p>
            <a:pPr algn="l">
              <a:lnSpc>
                <a:spcPts val="3030"/>
              </a:lnSpc>
            </a:pPr>
            <a:endParaRPr lang="en-US" sz="2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3030"/>
              </a:lnSpc>
            </a:pPr>
            <a:r>
              <a:rPr lang="en-US" sz="2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Weight Limit Description: The weight of a baggage item must not exceed 30 Kg.</a:t>
            </a:r>
            <a:endParaRPr lang="en-US" sz="2000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F1B213-692A-2B3A-301F-51A3D5E5127A}"/>
              </a:ext>
            </a:extLst>
          </p:cNvPr>
          <p:cNvSpPr txBox="1"/>
          <p:nvPr/>
        </p:nvSpPr>
        <p:spPr>
          <a:xfrm>
            <a:off x="838200" y="5676900"/>
            <a:ext cx="167682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PaymentMethod</a:t>
            </a:r>
            <a:r>
              <a:rPr lang="en-US" sz="2800" dirty="0"/>
              <a:t> VARCHAR2(50) NOT NULL CHECK (</a:t>
            </a:r>
            <a:r>
              <a:rPr lang="en-US" sz="2800" dirty="0" err="1"/>
              <a:t>PaymentMethod</a:t>
            </a:r>
            <a:r>
              <a:rPr lang="en-US" sz="2800" dirty="0"/>
              <a:t> IN ('Credit Card', 'Debit Card', 'PayPal’)),</a:t>
            </a:r>
          </a:p>
          <a:p>
            <a:endParaRPr lang="en-US" sz="2800" dirty="0"/>
          </a:p>
          <a:p>
            <a:r>
              <a:rPr lang="en-US" sz="2800" dirty="0"/>
              <a:t>Status VARCHAR2(20) NOT NULL CHECK (Status IN ('Checked In', 'In Transit', 'Loaded on Flight', 'Delivered’)),</a:t>
            </a:r>
          </a:p>
          <a:p>
            <a:endParaRPr lang="en-US" sz="2800" dirty="0"/>
          </a:p>
          <a:p>
            <a:r>
              <a:rPr lang="en-US" sz="2800" dirty="0"/>
              <a:t>Weight NUMBER NOT NULL CHECK (Weight &lt;= 30)</a:t>
            </a:r>
            <a:endParaRPr lang="en-IN" sz="2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1000" y="342900"/>
            <a:ext cx="18665266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t="-26247" b="-16158"/>
            </a:stretch>
          </a:blipFill>
        </p:spPr>
      </p:sp>
      <p:sp>
        <p:nvSpPr>
          <p:cNvPr id="3" name="Freeform 3"/>
          <p:cNvSpPr/>
          <p:nvPr/>
        </p:nvSpPr>
        <p:spPr>
          <a:xfrm rot="-876679">
            <a:off x="7197570" y="970610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76306"/>
            </a:stretch>
          </a:blipFill>
        </p:spPr>
      </p:sp>
      <p:sp>
        <p:nvSpPr>
          <p:cNvPr id="4" name="Freeform 4"/>
          <p:cNvSpPr/>
          <p:nvPr/>
        </p:nvSpPr>
        <p:spPr>
          <a:xfrm rot="9533180">
            <a:off x="-4304344" y="-304353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5760" b="-99006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519142" y="-309076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</a:blip>
            <a:stretch>
              <a:fillRect t="-90573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62190" y="2087734"/>
            <a:ext cx="5558870" cy="2964019"/>
            <a:chOff x="0" y="0"/>
            <a:chExt cx="660954" cy="3524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60954" cy="352424"/>
            </a:xfrm>
            <a:custGeom>
              <a:avLst/>
              <a:gdLst/>
              <a:ahLst/>
              <a:cxnLst/>
              <a:rect l="l" t="t" r="r" b="b"/>
              <a:pathLst>
                <a:path w="660954" h="352424">
                  <a:moveTo>
                    <a:pt x="41781" y="0"/>
                  </a:moveTo>
                  <a:lnTo>
                    <a:pt x="619173" y="0"/>
                  </a:lnTo>
                  <a:cubicBezTo>
                    <a:pt x="642248" y="0"/>
                    <a:pt x="660954" y="18706"/>
                    <a:pt x="660954" y="41781"/>
                  </a:cubicBezTo>
                  <a:lnTo>
                    <a:pt x="660954" y="310643"/>
                  </a:lnTo>
                  <a:cubicBezTo>
                    <a:pt x="660954" y="321724"/>
                    <a:pt x="656552" y="332351"/>
                    <a:pt x="648717" y="340187"/>
                  </a:cubicBezTo>
                  <a:cubicBezTo>
                    <a:pt x="640881" y="348022"/>
                    <a:pt x="630254" y="352424"/>
                    <a:pt x="619173" y="352424"/>
                  </a:cubicBezTo>
                  <a:lnTo>
                    <a:pt x="41781" y="352424"/>
                  </a:lnTo>
                  <a:cubicBezTo>
                    <a:pt x="18706" y="352424"/>
                    <a:pt x="0" y="333718"/>
                    <a:pt x="0" y="310643"/>
                  </a:cubicBezTo>
                  <a:lnTo>
                    <a:pt x="0" y="41781"/>
                  </a:lnTo>
                  <a:cubicBezTo>
                    <a:pt x="0" y="18706"/>
                    <a:pt x="18706" y="0"/>
                    <a:pt x="41781" y="0"/>
                  </a:cubicBezTo>
                  <a:close/>
                </a:path>
              </a:pathLst>
            </a:custGeom>
            <a:solidFill>
              <a:srgbClr val="EEECEC"/>
            </a:solidFill>
            <a:ln w="19050" cap="rnd">
              <a:solidFill>
                <a:srgbClr val="4D8ECC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0"/>
              <a:ext cx="660954" cy="3524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613021" y="2029455"/>
            <a:ext cx="5413337" cy="2997483"/>
            <a:chOff x="0" y="0"/>
            <a:chExt cx="643650" cy="35640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3650" cy="356403"/>
            </a:xfrm>
            <a:custGeom>
              <a:avLst/>
              <a:gdLst/>
              <a:ahLst/>
              <a:cxnLst/>
              <a:rect l="l" t="t" r="r" b="b"/>
              <a:pathLst>
                <a:path w="643650" h="356403">
                  <a:moveTo>
                    <a:pt x="42905" y="0"/>
                  </a:moveTo>
                  <a:lnTo>
                    <a:pt x="600746" y="0"/>
                  </a:lnTo>
                  <a:cubicBezTo>
                    <a:pt x="612125" y="0"/>
                    <a:pt x="623038" y="4520"/>
                    <a:pt x="631084" y="12566"/>
                  </a:cubicBezTo>
                  <a:cubicBezTo>
                    <a:pt x="639130" y="20613"/>
                    <a:pt x="643650" y="31526"/>
                    <a:pt x="643650" y="42905"/>
                  </a:cubicBezTo>
                  <a:lnTo>
                    <a:pt x="643650" y="313499"/>
                  </a:lnTo>
                  <a:cubicBezTo>
                    <a:pt x="643650" y="337194"/>
                    <a:pt x="624441" y="356403"/>
                    <a:pt x="600746" y="356403"/>
                  </a:cubicBezTo>
                  <a:lnTo>
                    <a:pt x="42905" y="356403"/>
                  </a:lnTo>
                  <a:cubicBezTo>
                    <a:pt x="19209" y="356403"/>
                    <a:pt x="0" y="337194"/>
                    <a:pt x="0" y="313499"/>
                  </a:cubicBezTo>
                  <a:lnTo>
                    <a:pt x="0" y="42905"/>
                  </a:lnTo>
                  <a:cubicBezTo>
                    <a:pt x="0" y="31526"/>
                    <a:pt x="4520" y="20613"/>
                    <a:pt x="12566" y="12566"/>
                  </a:cubicBezTo>
                  <a:cubicBezTo>
                    <a:pt x="20613" y="4520"/>
                    <a:pt x="31526" y="0"/>
                    <a:pt x="42905" y="0"/>
                  </a:cubicBezTo>
                  <a:close/>
                </a:path>
              </a:pathLst>
            </a:custGeom>
            <a:solidFill>
              <a:srgbClr val="EEECEC"/>
            </a:solidFill>
            <a:ln w="19050" cap="rnd">
              <a:solidFill>
                <a:srgbClr val="4D8ECC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0"/>
              <a:ext cx="643650" cy="3564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5" name="AutoShape 15"/>
          <p:cNvSpPr/>
          <p:nvPr/>
        </p:nvSpPr>
        <p:spPr>
          <a:xfrm>
            <a:off x="1104900" y="1619250"/>
            <a:ext cx="951963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1092890" y="933450"/>
            <a:ext cx="8809376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 spc="24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BUSINESS RULES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95400" y="2234978"/>
            <a:ext cx="5177847" cy="1923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30"/>
              </a:lnSpc>
            </a:pPr>
            <a:r>
              <a:rPr lang="en-US" sz="2525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Rule Name: Meal Type</a:t>
            </a:r>
          </a:p>
          <a:p>
            <a:pPr algn="l">
              <a:lnSpc>
                <a:spcPts val="3030"/>
              </a:lnSpc>
            </a:pPr>
            <a:endParaRPr lang="en-US" sz="2525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3030"/>
              </a:lnSpc>
            </a:pPr>
            <a:r>
              <a:rPr lang="en-US" sz="2525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Restriction Description: The type of meal provided must be either "Veg" or "Non-Veg.</a:t>
            </a:r>
            <a:endParaRPr lang="en-US" sz="2525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064231" y="2454054"/>
            <a:ext cx="5074617" cy="2603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29"/>
              </a:lnSpc>
            </a:pPr>
            <a:r>
              <a:rPr lang="en-US" sz="2441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Passenger Count per Flight</a:t>
            </a:r>
          </a:p>
          <a:p>
            <a:pPr algn="l">
              <a:lnSpc>
                <a:spcPts val="2929"/>
              </a:lnSpc>
            </a:pPr>
            <a:endParaRPr lang="en-US" sz="2441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2929"/>
              </a:lnSpc>
            </a:pPr>
            <a:r>
              <a:rPr lang="en-US" sz="2441" b="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The total number of passengers per flight must be monitored for operational planning.</a:t>
            </a:r>
          </a:p>
          <a:p>
            <a:pPr marL="0" lvl="0" indent="0" algn="l">
              <a:lnSpc>
                <a:spcPts val="2929"/>
              </a:lnSpc>
              <a:spcBef>
                <a:spcPct val="0"/>
              </a:spcBef>
            </a:pPr>
            <a:endParaRPr lang="en-US" sz="2441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4DE4FE-5A93-0537-10F3-2E81B2CB1688}"/>
              </a:ext>
            </a:extLst>
          </p:cNvPr>
          <p:cNvSpPr txBox="1"/>
          <p:nvPr/>
        </p:nvSpPr>
        <p:spPr>
          <a:xfrm>
            <a:off x="912095" y="6004218"/>
            <a:ext cx="164638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Type VARCHAR2(20) NOT NULL CHECK (Type IN ('Veg', 'Non-Veg’))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SELECT </a:t>
            </a:r>
            <a:r>
              <a:rPr lang="en-US" sz="3200" dirty="0" err="1"/>
              <a:t>F.FlightID</a:t>
            </a:r>
            <a:r>
              <a:rPr lang="en-US" sz="3200" dirty="0"/>
              <a:t>, </a:t>
            </a:r>
            <a:r>
              <a:rPr lang="en-US" sz="3200" dirty="0" err="1"/>
              <a:t>F.FlightNumber</a:t>
            </a:r>
            <a:r>
              <a:rPr lang="en-US" sz="3200" dirty="0"/>
              <a:t>, COUNT(</a:t>
            </a:r>
            <a:r>
              <a:rPr lang="en-US" sz="3200" dirty="0" err="1"/>
              <a:t>FP.PassengerID</a:t>
            </a:r>
            <a:r>
              <a:rPr lang="en-US" sz="3200" dirty="0"/>
              <a:t>) AS </a:t>
            </a:r>
            <a:r>
              <a:rPr lang="en-US" sz="3200" dirty="0" err="1"/>
              <a:t>TotalPassengers</a:t>
            </a:r>
            <a:endParaRPr lang="en-US" sz="3200" dirty="0"/>
          </a:p>
          <a:p>
            <a:r>
              <a:rPr lang="en-US" sz="3200" dirty="0"/>
              <a:t>FROM Flight F LEFT JOIN </a:t>
            </a:r>
            <a:r>
              <a:rPr lang="en-US" sz="3200" dirty="0" err="1"/>
              <a:t>FlightPassenger</a:t>
            </a:r>
            <a:r>
              <a:rPr lang="en-US" sz="3200" dirty="0"/>
              <a:t> FP ON </a:t>
            </a:r>
            <a:r>
              <a:rPr lang="en-US" sz="3200" dirty="0" err="1"/>
              <a:t>F.FlightID</a:t>
            </a:r>
            <a:r>
              <a:rPr lang="en-US" sz="3200" dirty="0"/>
              <a:t> = </a:t>
            </a:r>
            <a:r>
              <a:rPr lang="en-US" sz="3200" dirty="0" err="1"/>
              <a:t>FP.FlightID</a:t>
            </a:r>
            <a:endParaRPr lang="en-US" sz="3200" dirty="0"/>
          </a:p>
          <a:p>
            <a:r>
              <a:rPr lang="en-US" sz="3200" dirty="0"/>
              <a:t>GROUP BY </a:t>
            </a:r>
            <a:r>
              <a:rPr lang="en-US" sz="3200" dirty="0" err="1"/>
              <a:t>F.FlightID</a:t>
            </a:r>
            <a:r>
              <a:rPr lang="en-US" sz="3200" dirty="0"/>
              <a:t>, </a:t>
            </a:r>
            <a:r>
              <a:rPr lang="en-US" sz="3200" dirty="0" err="1"/>
              <a:t>F.FlightNumber</a:t>
            </a:r>
            <a:r>
              <a:rPr lang="en-US" sz="3200" dirty="0"/>
              <a:t> ORDER BY </a:t>
            </a:r>
            <a:r>
              <a:rPr lang="en-US" sz="3200" dirty="0" err="1"/>
              <a:t>F.FlightID</a:t>
            </a:r>
            <a:r>
              <a:rPr lang="en-US" sz="3200" dirty="0"/>
              <a:t>;</a:t>
            </a:r>
          </a:p>
          <a:p>
            <a:endParaRPr lang="en-IN" sz="3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76679">
            <a:off x="7197570" y="970610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b="-76306"/>
            </a:stretch>
          </a:blipFill>
        </p:spPr>
      </p:sp>
      <p:sp>
        <p:nvSpPr>
          <p:cNvPr id="3" name="Freeform 3"/>
          <p:cNvSpPr/>
          <p:nvPr/>
        </p:nvSpPr>
        <p:spPr>
          <a:xfrm rot="9533180">
            <a:off x="-4304344" y="-304353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r="-125760" b="-990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19142" y="-309076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4000"/>
            </a:blip>
            <a:stretch>
              <a:fillRect t="-90573"/>
            </a:stretch>
          </a:blipFill>
        </p:spPr>
      </p:sp>
      <p:sp>
        <p:nvSpPr>
          <p:cNvPr id="15" name="AutoShape 15"/>
          <p:cNvSpPr/>
          <p:nvPr/>
        </p:nvSpPr>
        <p:spPr>
          <a:xfrm>
            <a:off x="1104900" y="1619250"/>
            <a:ext cx="951963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1885615" y="2846138"/>
            <a:ext cx="7159736" cy="45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040"/>
              </a:lnSpc>
              <a:spcBef>
                <a:spcPct val="0"/>
              </a:spcBef>
            </a:pPr>
            <a:endParaRPr lang="en-US" sz="2525" u="none" strike="noStrike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92890" y="933450"/>
            <a:ext cx="12089710" cy="3497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 spc="240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QUERY-BASED ANALYSIS FOR STRATEGIC BUSINESS PLANNING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885615" y="6299588"/>
            <a:ext cx="7159736" cy="45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040"/>
              </a:lnSpc>
              <a:spcBef>
                <a:spcPct val="0"/>
              </a:spcBef>
            </a:pPr>
            <a:endParaRPr lang="en-US" sz="2525" u="none" strike="noStrike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9689219" y="4510379"/>
            <a:ext cx="6505379" cy="45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040"/>
              </a:lnSpc>
              <a:spcBef>
                <a:spcPct val="0"/>
              </a:spcBef>
            </a:pPr>
            <a:endParaRPr lang="en-US" sz="2525" u="none" strike="noStrike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71FD91-65AB-3952-7CFE-B10003FF2771}"/>
              </a:ext>
            </a:extLst>
          </p:cNvPr>
          <p:cNvSpPr txBox="1"/>
          <p:nvPr/>
        </p:nvSpPr>
        <p:spPr>
          <a:xfrm>
            <a:off x="1092890" y="2171700"/>
            <a:ext cx="5917510" cy="780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rtl="0">
              <a:buFont typeface="Wingdings" panose="05000000000000000000" pitchFamily="2" charset="2"/>
              <a:buChar char="§"/>
            </a:pPr>
            <a:r>
              <a:rPr lang="en-IN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Top Performing Vendors.</a:t>
            </a:r>
          </a:p>
          <a:p>
            <a:pPr rtl="0"/>
            <a:endParaRPr lang="en-IN" sz="2400" b="0" dirty="0">
              <a:effectLst/>
            </a:endParaRPr>
          </a:p>
          <a:p>
            <a:pPr marL="457200" indent="-457200" rtl="0">
              <a:buFont typeface="Wingdings" panose="05000000000000000000" pitchFamily="2" charset="2"/>
              <a:buChar char="§"/>
            </a:pP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Unutilized Meals</a:t>
            </a:r>
            <a:r>
              <a:rPr lang="en-US" sz="2400" dirty="0"/>
              <a:t>: 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Find meals that are Under-utilized </a:t>
            </a:r>
          </a:p>
          <a:p>
            <a:pPr marL="457200" indent="-457200" rtl="0">
              <a:buFont typeface="Wingdings" panose="05000000000000000000" pitchFamily="2" charset="2"/>
              <a:buChar char="§"/>
            </a:pPr>
            <a:endParaRPr lang="en-US" sz="24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indent="-457200" rtl="0">
              <a:spcBef>
                <a:spcPts val="1400"/>
              </a:spcBef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Profitability by Meal Type</a:t>
            </a:r>
            <a:r>
              <a:rPr lang="en-US" sz="2400" b="1" dirty="0"/>
              <a:t>: 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Compare the profitability of vegetarian and non-vegetarian meals.</a:t>
            </a:r>
          </a:p>
          <a:p>
            <a:pPr marL="457200" indent="-457200" rtl="0">
              <a:buFont typeface="Wingdings" panose="05000000000000000000" pitchFamily="2" charset="2"/>
              <a:buChar char="§"/>
            </a:pPr>
            <a:endParaRPr lang="en-US" sz="24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indent="-457200" rtl="0">
              <a:buFont typeface="Wingdings" panose="05000000000000000000" pitchFamily="2" charset="2"/>
              <a:buChar char="§"/>
            </a:pP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Popular Meals Based on Passenger Preferences</a:t>
            </a:r>
            <a:endParaRPr lang="en-US" sz="2400" b="0" dirty="0">
              <a:effectLst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24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Catering Inventory Status: 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Check the current status of the catering inventory</a:t>
            </a:r>
            <a:endParaRPr lang="en-IN" sz="2400" b="1" dirty="0">
              <a:effectLst/>
            </a:endParaRPr>
          </a:p>
          <a:p>
            <a:pPr rtl="0"/>
            <a:endParaRPr lang="en-US" b="0" dirty="0">
              <a:effectLst/>
            </a:endParaRPr>
          </a:p>
          <a:p>
            <a:br>
              <a:rPr lang="en-US" dirty="0"/>
            </a:br>
            <a:endParaRPr lang="en-US" b="0" dirty="0">
              <a:effectLst/>
            </a:endParaRPr>
          </a:p>
          <a:p>
            <a:br>
              <a:rPr lang="en-US" dirty="0"/>
            </a:br>
            <a:endParaRPr lang="en-US" b="0" dirty="0">
              <a:effectLst/>
            </a:endParaRPr>
          </a:p>
          <a:p>
            <a:br>
              <a:rPr lang="en-US" dirty="0"/>
            </a:br>
            <a:endParaRPr lang="en-IN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BD035F8-E965-F5C9-B66A-9A3BB5E6AA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48720" y="7529336"/>
            <a:ext cx="5917509" cy="200601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E55919A-150D-B9BD-B0D1-1FE55FAA2A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3659" y="7531113"/>
            <a:ext cx="5000084" cy="200601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48D0946-2F2F-52C5-9DE0-C7E680EF43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2600" y="4956049"/>
            <a:ext cx="4876800" cy="192447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99CC563-AB77-7F02-A70F-8AA49ECE49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19600" y="2349719"/>
            <a:ext cx="5779442" cy="185947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DF1070D-1A2C-F268-D6C5-1B45E178A7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28055" y="2372432"/>
            <a:ext cx="4328254" cy="187167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76679">
            <a:off x="7483320" y="999185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b="-76306"/>
            </a:stretch>
          </a:blipFill>
        </p:spPr>
      </p:sp>
      <p:sp>
        <p:nvSpPr>
          <p:cNvPr id="3" name="Freeform 3"/>
          <p:cNvSpPr/>
          <p:nvPr/>
        </p:nvSpPr>
        <p:spPr>
          <a:xfrm rot="9533180">
            <a:off x="-4590094" y="-332928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r="-125760" b="-990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804892" y="-337651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9000"/>
            </a:blip>
            <a:stretch>
              <a:fillRect t="-90573"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1104900" y="1619250"/>
            <a:ext cx="951963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092890" y="933450"/>
            <a:ext cx="8809376" cy="385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3600" spc="24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SYSTEM IMPLEMENTATION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04900" y="2648848"/>
            <a:ext cx="14446045" cy="196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Real-time data tracking across multiple airport operations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Scalable database architecture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Integrated passenger, baggage, and catering management</a:t>
            </a:r>
          </a:p>
          <a:p>
            <a:pPr algn="l"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38480" y="6290369"/>
            <a:ext cx="14446045" cy="24625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Enhanced operational efficiency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Reduced manual tracking errors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Improved passenger experience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Dynamic resource allocation</a:t>
            </a:r>
          </a:p>
          <a:p>
            <a:pPr algn="l"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138480" y="6870190"/>
            <a:ext cx="14446045" cy="98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1"/>
              </a:lnSpc>
            </a:pPr>
            <a:r>
              <a:rPr lang="en-US" sz="28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</a:p>
          <a:p>
            <a:pPr algn="l"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04900" y="2086873"/>
            <a:ext cx="8809376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800" spc="24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Use Cases</a:t>
            </a:r>
            <a:r>
              <a:rPr lang="en-US" sz="2400" spc="24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0142" y="5364327"/>
            <a:ext cx="8809376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800" spc="24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Operational Benefits: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76679">
            <a:off x="7769070" y="1027760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6306"/>
            </a:stretch>
          </a:blipFill>
        </p:spPr>
      </p:sp>
      <p:sp>
        <p:nvSpPr>
          <p:cNvPr id="3" name="Freeform 3"/>
          <p:cNvSpPr/>
          <p:nvPr/>
        </p:nvSpPr>
        <p:spPr>
          <a:xfrm rot="9533180">
            <a:off x="-4875844" y="-361503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25760" b="-990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090642" y="-366226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t="-9057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521793" y="656064"/>
            <a:ext cx="7244414" cy="1300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62"/>
              </a:lnSpc>
            </a:pPr>
            <a:r>
              <a:rPr lang="en-US" sz="8552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Thank you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34203" y="-298230"/>
            <a:ext cx="18556407" cy="1609651"/>
            <a:chOff x="0" y="0"/>
            <a:chExt cx="4887284" cy="42394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87284" cy="423941"/>
            </a:xfrm>
            <a:custGeom>
              <a:avLst/>
              <a:gdLst/>
              <a:ahLst/>
              <a:cxnLst/>
              <a:rect l="l" t="t" r="r" b="b"/>
              <a:pathLst>
                <a:path w="4887284" h="423941">
                  <a:moveTo>
                    <a:pt x="0" y="0"/>
                  </a:moveTo>
                  <a:lnTo>
                    <a:pt x="4887284" y="0"/>
                  </a:lnTo>
                  <a:lnTo>
                    <a:pt x="4887284" y="423941"/>
                  </a:lnTo>
                  <a:lnTo>
                    <a:pt x="0" y="423941"/>
                  </a:ln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0"/>
              <a:ext cx="4887284" cy="4239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6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951422" y="2720024"/>
            <a:ext cx="14385156" cy="558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1"/>
              </a:lnSpc>
            </a:pPr>
            <a:r>
              <a:rPr lang="en-US" sz="2908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Conclusion</a:t>
            </a:r>
          </a:p>
          <a:p>
            <a:pPr algn="ctr">
              <a:lnSpc>
                <a:spcPts val="3635"/>
              </a:lnSpc>
            </a:pPr>
            <a:r>
              <a:rPr lang="en-US" sz="2596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Successfully designed an efficient database system for catering and baggage operations.</a:t>
            </a:r>
          </a:p>
          <a:p>
            <a:pPr algn="ctr">
              <a:lnSpc>
                <a:spcPts val="4071"/>
              </a:lnSpc>
            </a:pPr>
            <a:endParaRPr lang="en-US" sz="2596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4071"/>
              </a:lnSpc>
            </a:pPr>
            <a:r>
              <a:rPr lang="en-US" sz="2908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Future Implementations</a:t>
            </a:r>
          </a:p>
          <a:p>
            <a:pPr algn="ctr">
              <a:lnSpc>
                <a:spcPts val="4071"/>
              </a:lnSpc>
            </a:pPr>
            <a:r>
              <a:rPr lang="en-US" sz="2908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Incorporate predictive analytics for demand forecasting.</a:t>
            </a:r>
          </a:p>
          <a:p>
            <a:pPr algn="ctr">
              <a:lnSpc>
                <a:spcPts val="4071"/>
              </a:lnSpc>
            </a:pPr>
            <a:r>
              <a:rPr lang="en-US" sz="2908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Explore advanced indexing techniques for performance optimization.</a:t>
            </a:r>
          </a:p>
          <a:p>
            <a:pPr algn="ctr">
              <a:lnSpc>
                <a:spcPts val="4071"/>
              </a:lnSpc>
            </a:pPr>
            <a:r>
              <a:rPr lang="en-US" sz="2908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Enable integration with IoT devices for real-time data updates.</a:t>
            </a:r>
          </a:p>
          <a:p>
            <a:pPr algn="ctr">
              <a:lnSpc>
                <a:spcPts val="4071"/>
              </a:lnSpc>
            </a:pPr>
            <a:endParaRPr lang="en-US" sz="2908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4071"/>
              </a:lnSpc>
            </a:pPr>
            <a:r>
              <a:rPr lang="en-US" sz="2908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Q&amp;A</a:t>
            </a:r>
          </a:p>
          <a:p>
            <a:pPr algn="ctr">
              <a:lnSpc>
                <a:spcPts val="4071"/>
              </a:lnSpc>
            </a:pPr>
            <a:r>
              <a:rPr lang="en-US" sz="2908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Thank you for your attention!</a:t>
            </a:r>
          </a:p>
          <a:p>
            <a:pPr algn="ctr">
              <a:lnSpc>
                <a:spcPts val="4071"/>
              </a:lnSpc>
            </a:pPr>
            <a:r>
              <a:rPr lang="en-US" sz="2908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Please feel free to ask any questions.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76679">
            <a:off x="5483070" y="799160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b="-76306"/>
            </a:stretch>
          </a:blipFill>
        </p:spPr>
      </p:sp>
      <p:sp>
        <p:nvSpPr>
          <p:cNvPr id="3" name="Freeform 3"/>
          <p:cNvSpPr/>
          <p:nvPr/>
        </p:nvSpPr>
        <p:spPr>
          <a:xfrm rot="9533180">
            <a:off x="-2589844" y="-132903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1000"/>
            </a:blip>
            <a:stretch>
              <a:fillRect r="-125760" b="-990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804642" y="-137626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000"/>
            </a:blip>
            <a:stretch>
              <a:fillRect t="-9057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92890" y="923925"/>
            <a:ext cx="8809376" cy="444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4000" b="1" spc="279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AGENDA</a:t>
            </a:r>
          </a:p>
        </p:txBody>
      </p:sp>
      <p:sp>
        <p:nvSpPr>
          <p:cNvPr id="6" name="AutoShape 6"/>
          <p:cNvSpPr/>
          <p:nvPr/>
        </p:nvSpPr>
        <p:spPr>
          <a:xfrm>
            <a:off x="1104900" y="1619250"/>
            <a:ext cx="3755719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893159" y="2481467"/>
            <a:ext cx="10393601" cy="6218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1835" lvl="1" indent="-355600" algn="l">
              <a:lnSpc>
                <a:spcPts val="5543"/>
              </a:lnSpc>
              <a:buFont typeface="Arial"/>
              <a:buChar char="•"/>
            </a:pPr>
            <a:r>
              <a:rPr lang="en-US" sz="3250" b="1" spc="329" dirty="0">
                <a:solidFill>
                  <a:srgbClr val="000000"/>
                </a:solidFill>
                <a:latin typeface="Open Sauce Bold"/>
                <a:sym typeface="Open Sauce Bold"/>
              </a:rPr>
              <a:t>Introduction</a:t>
            </a:r>
            <a:endParaRPr lang="en-US" sz="3250" dirty="0"/>
          </a:p>
          <a:p>
            <a:pPr marL="711835" lvl="1" indent="-355600" algn="l">
              <a:lnSpc>
                <a:spcPts val="5543"/>
              </a:lnSpc>
              <a:buFont typeface="Arial"/>
              <a:buChar char="•"/>
            </a:pPr>
            <a:r>
              <a:rPr lang="en-US" sz="3250" b="1" spc="329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Requirements Phase</a:t>
            </a:r>
            <a:endParaRPr lang="en-US" sz="3250" b="1" spc="329" dirty="0">
              <a:solidFill>
                <a:srgbClr val="000000"/>
              </a:solidFill>
              <a:latin typeface="Open Sauce Bold"/>
              <a:ea typeface="Open Sauce Bold"/>
              <a:cs typeface="Open Sauce Bold"/>
            </a:endParaRPr>
          </a:p>
          <a:p>
            <a:pPr marL="711835" lvl="1" indent="-355600">
              <a:lnSpc>
                <a:spcPts val="5543"/>
              </a:lnSpc>
              <a:buFont typeface="Arial"/>
              <a:buChar char="•"/>
            </a:pPr>
            <a:r>
              <a:rPr lang="en-US" sz="3250" b="1" spc="329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Project Management Strategies</a:t>
            </a:r>
            <a:endParaRPr lang="en-US" sz="3250" b="1" spc="329" dirty="0" err="1">
              <a:solidFill>
                <a:srgbClr val="000000"/>
              </a:solidFill>
              <a:latin typeface="Open Sauce Bold"/>
              <a:ea typeface="Open Sauce Bold"/>
              <a:cs typeface="Open Sauce Bold"/>
            </a:endParaRPr>
          </a:p>
          <a:p>
            <a:pPr marL="711835" lvl="1" indent="-355600" algn="l">
              <a:lnSpc>
                <a:spcPts val="5543"/>
              </a:lnSpc>
              <a:buFont typeface="Arial"/>
              <a:buChar char="•"/>
            </a:pPr>
            <a:r>
              <a:rPr lang="en-US" sz="3250" b="1" spc="329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Conceptual Data Modeling</a:t>
            </a:r>
            <a:endParaRPr lang="en-US" sz="3250" b="1" spc="329" dirty="0">
              <a:solidFill>
                <a:srgbClr val="000000"/>
              </a:solidFill>
              <a:latin typeface="Open Sauce Bold"/>
              <a:ea typeface="Open Sauce Bold"/>
              <a:cs typeface="Open Sauce Bold"/>
            </a:endParaRPr>
          </a:p>
          <a:p>
            <a:pPr marL="711835" lvl="1" indent="-355600" algn="l">
              <a:lnSpc>
                <a:spcPts val="5543"/>
              </a:lnSpc>
              <a:buFont typeface="Arial"/>
              <a:buChar char="•"/>
            </a:pPr>
            <a:r>
              <a:rPr lang="en-US" sz="3250" b="1" spc="329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Logical Database Design</a:t>
            </a:r>
            <a:endParaRPr lang="en-US" sz="3250" b="1" spc="329" dirty="0">
              <a:solidFill>
                <a:srgbClr val="000000"/>
              </a:solidFill>
              <a:latin typeface="Open Sauce Bold"/>
              <a:ea typeface="Open Sauce Bold"/>
              <a:cs typeface="Open Sauce Bold"/>
            </a:endParaRPr>
          </a:p>
          <a:p>
            <a:pPr marL="711835" lvl="1" indent="-355600" algn="l">
              <a:lnSpc>
                <a:spcPts val="5543"/>
              </a:lnSpc>
              <a:buFont typeface="Arial"/>
              <a:buChar char="•"/>
            </a:pPr>
            <a:r>
              <a:rPr lang="en-US" sz="3250" b="1" spc="329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Physical Database Design</a:t>
            </a:r>
            <a:endParaRPr lang="en-US" sz="3250" b="1" spc="329" dirty="0">
              <a:solidFill>
                <a:srgbClr val="000000"/>
              </a:solidFill>
              <a:latin typeface="Open Sauce Bold"/>
              <a:ea typeface="Open Sauce Bold"/>
              <a:cs typeface="Open Sauce Bold"/>
            </a:endParaRPr>
          </a:p>
          <a:p>
            <a:pPr marL="711835" lvl="1" indent="-355600" algn="l">
              <a:lnSpc>
                <a:spcPts val="5543"/>
              </a:lnSpc>
              <a:buFont typeface="Arial"/>
              <a:buChar char="•"/>
            </a:pPr>
            <a:r>
              <a:rPr lang="en-US" sz="3250" b="1" spc="329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Business Rules</a:t>
            </a:r>
            <a:endParaRPr lang="en-US" sz="3250" b="1" spc="329" dirty="0">
              <a:solidFill>
                <a:srgbClr val="000000"/>
              </a:solidFill>
              <a:latin typeface="Open Sauce Bold"/>
              <a:ea typeface="Open Sauce Bold"/>
              <a:cs typeface="Open Sauce Bold"/>
            </a:endParaRPr>
          </a:p>
          <a:p>
            <a:pPr marL="711835" lvl="1" indent="-355600" algn="l">
              <a:lnSpc>
                <a:spcPts val="5543"/>
              </a:lnSpc>
              <a:buFont typeface="Arial"/>
              <a:buChar char="•"/>
            </a:pPr>
            <a:r>
              <a:rPr lang="en-US" sz="3250" b="1" spc="329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System Implementation</a:t>
            </a:r>
            <a:endParaRPr lang="en-US" sz="3250" b="1" spc="329" dirty="0">
              <a:solidFill>
                <a:srgbClr val="000000"/>
              </a:solidFill>
              <a:latin typeface="Open Sauce Bold"/>
              <a:ea typeface="Open Sauce Bold"/>
              <a:cs typeface="Open Sauce Bold"/>
            </a:endParaRPr>
          </a:p>
          <a:p>
            <a:pPr marL="711835" lvl="1" indent="-355600" algn="l">
              <a:lnSpc>
                <a:spcPts val="5543"/>
              </a:lnSpc>
              <a:buFont typeface="Arial"/>
              <a:buChar char="•"/>
            </a:pPr>
            <a:r>
              <a:rPr lang="en-US" sz="3250" b="1" spc="329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Conclusion and Q&amp;A Session</a:t>
            </a:r>
            <a:endParaRPr lang="en-US" sz="3250" b="1" spc="329" dirty="0">
              <a:solidFill>
                <a:srgbClr val="000000"/>
              </a:solidFill>
              <a:latin typeface="Open Sauce Bold"/>
              <a:ea typeface="Open Sauce Bold"/>
              <a:cs typeface="Open Sauce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76679">
            <a:off x="5768820" y="827735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b="-76306"/>
            </a:stretch>
          </a:blipFill>
        </p:spPr>
      </p:sp>
      <p:sp>
        <p:nvSpPr>
          <p:cNvPr id="3" name="Freeform 3"/>
          <p:cNvSpPr/>
          <p:nvPr/>
        </p:nvSpPr>
        <p:spPr>
          <a:xfrm rot="9533180">
            <a:off x="-2875594" y="-161478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r="-125760" b="-990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090392" y="-166201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</a:blip>
            <a:stretch>
              <a:fillRect t="-90573"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1104900" y="1619250"/>
            <a:ext cx="3052184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1810444" y="4701433"/>
            <a:ext cx="5158246" cy="3247124"/>
          </a:xfrm>
          <a:custGeom>
            <a:avLst/>
            <a:gdLst/>
            <a:ahLst/>
            <a:cxnLst/>
            <a:rect l="l" t="t" r="r" b="b"/>
            <a:pathLst>
              <a:path w="5158246" h="3247124">
                <a:moveTo>
                  <a:pt x="0" y="0"/>
                </a:moveTo>
                <a:lnTo>
                  <a:pt x="5158245" y="0"/>
                </a:lnTo>
                <a:lnTo>
                  <a:pt x="5158245" y="3247123"/>
                </a:lnTo>
                <a:lnTo>
                  <a:pt x="0" y="32471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9956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021901" y="1154540"/>
            <a:ext cx="4403275" cy="6794016"/>
          </a:xfrm>
          <a:custGeom>
            <a:avLst/>
            <a:gdLst/>
            <a:ahLst/>
            <a:cxnLst/>
            <a:rect l="l" t="t" r="r" b="b"/>
            <a:pathLst>
              <a:path w="4403275" h="6794016">
                <a:moveTo>
                  <a:pt x="0" y="0"/>
                </a:moveTo>
                <a:lnTo>
                  <a:pt x="4403275" y="0"/>
                </a:lnTo>
                <a:lnTo>
                  <a:pt x="4403275" y="6794016"/>
                </a:lnTo>
                <a:lnTo>
                  <a:pt x="0" y="679401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9341" r="-42100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868230" y="1295400"/>
            <a:ext cx="5100459" cy="3179216"/>
          </a:xfrm>
          <a:custGeom>
            <a:avLst/>
            <a:gdLst/>
            <a:ahLst/>
            <a:cxnLst/>
            <a:rect l="l" t="t" r="r" b="b"/>
            <a:pathLst>
              <a:path w="5100459" h="3179216">
                <a:moveTo>
                  <a:pt x="0" y="0"/>
                </a:moveTo>
                <a:lnTo>
                  <a:pt x="5100459" y="0"/>
                </a:lnTo>
                <a:lnTo>
                  <a:pt x="5100459" y="3179216"/>
                </a:lnTo>
                <a:lnTo>
                  <a:pt x="0" y="31792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6954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92890" y="933450"/>
            <a:ext cx="8809376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 spc="24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EXECUTIVE SUMMARY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92890" y="2430298"/>
            <a:ext cx="5543744" cy="196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Objective: </a:t>
            </a:r>
            <a:r>
              <a:rPr lang="en-US" sz="28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To design a robust database for efficiently managing airport baggage tracking and catering services.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4841000"/>
            <a:ext cx="5543744" cy="2920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Tools &amp; Techniques:</a:t>
            </a:r>
          </a:p>
          <a:p>
            <a:pPr marL="518166" lvl="1" indent="-259083" algn="l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ERD Development using Lucidchart.</a:t>
            </a:r>
          </a:p>
          <a:p>
            <a:pPr marL="518166" lvl="1" indent="-259083" algn="l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Logical and Physical Database Design using MySQL.</a:t>
            </a:r>
          </a:p>
          <a:p>
            <a:pPr marL="518166" lvl="1" indent="-259083" algn="l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Normalization to ensure integrity and efficiency.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04900" y="8066164"/>
            <a:ext cx="15407331" cy="1243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Deliverables:</a:t>
            </a:r>
          </a:p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Comprehensive schema supporting real-time baggage and catering operations.</a:t>
            </a:r>
          </a:p>
          <a:p>
            <a:pPr algn="l">
              <a:lnSpc>
                <a:spcPts val="3360"/>
              </a:lnSpc>
            </a:pPr>
            <a:endParaRPr lang="en-US" sz="240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76679">
            <a:off x="6054570" y="856310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b="-76306"/>
            </a:stretch>
          </a:blipFill>
        </p:spPr>
      </p:sp>
      <p:sp>
        <p:nvSpPr>
          <p:cNvPr id="3" name="Freeform 3"/>
          <p:cNvSpPr/>
          <p:nvPr/>
        </p:nvSpPr>
        <p:spPr>
          <a:xfrm rot="9533180">
            <a:off x="-3161344" y="-190053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r="-125760" b="-990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376142" y="-194776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</a:blip>
            <a:stretch>
              <a:fillRect t="-90573"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1104900" y="1619250"/>
            <a:ext cx="951963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092890" y="933450"/>
            <a:ext cx="8809376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 spc="24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REQUIREMENTS AND COLLECTION PHASE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92890" y="2030522"/>
            <a:ext cx="4480902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  <a:spcBef>
                <a:spcPct val="0"/>
              </a:spcBef>
            </a:pPr>
            <a:r>
              <a:rPr lang="en-US" sz="36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Evaluated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92890" y="2788893"/>
            <a:ext cx="16727986" cy="986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Passenger details, flight schedules, baggage logs, meal preferences, and inventory data.</a:t>
            </a:r>
          </a:p>
          <a:p>
            <a:pPr algn="l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07175" y="3840462"/>
            <a:ext cx="4480902" cy="1251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Identified Gaps</a:t>
            </a:r>
          </a:p>
          <a:p>
            <a:pPr marL="0" lvl="0" indent="0" algn="l">
              <a:lnSpc>
                <a:spcPts val="5040"/>
              </a:lnSpc>
              <a:spcBef>
                <a:spcPct val="0"/>
              </a:spcBef>
            </a:pPr>
            <a:endParaRPr lang="en-US" sz="3600" b="1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28700" y="4645057"/>
            <a:ext cx="6449193" cy="247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Lack of real-time baggage status updates.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Absence of dynamic meal inventory reports.</a:t>
            </a:r>
          </a:p>
          <a:p>
            <a:pPr algn="l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04900" y="7326011"/>
            <a:ext cx="4480902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  <a:spcBef>
                <a:spcPct val="0"/>
              </a:spcBef>
            </a:pPr>
            <a:r>
              <a:rPr lang="en-US" sz="36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Stakeholder Input: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04900" y="8148971"/>
            <a:ext cx="16739204" cy="1457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We collected data from airport staff, airline personnel, and catering vendors to identify critical data points.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456883" y="3840462"/>
            <a:ext cx="4480902" cy="1251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Outputs</a:t>
            </a:r>
          </a:p>
          <a:p>
            <a:pPr marL="0" lvl="0" indent="0" algn="l">
              <a:lnSpc>
                <a:spcPts val="5040"/>
              </a:lnSpc>
              <a:spcBef>
                <a:spcPct val="0"/>
              </a:spcBef>
            </a:pPr>
            <a:endParaRPr lang="en-US" sz="3600" b="1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144000" y="4645057"/>
            <a:ext cx="6449193" cy="247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Real-time baggage tracking and damage reports.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Dynamic meal inventory summaries.</a:t>
            </a:r>
          </a:p>
          <a:p>
            <a:pPr algn="l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76679">
            <a:off x="6626070" y="913460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b="-76306"/>
            </a:stretch>
          </a:blipFill>
        </p:spPr>
      </p:sp>
      <p:sp>
        <p:nvSpPr>
          <p:cNvPr id="3" name="Freeform 3"/>
          <p:cNvSpPr/>
          <p:nvPr/>
        </p:nvSpPr>
        <p:spPr>
          <a:xfrm rot="9533180">
            <a:off x="-3732844" y="-275778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r="-125760" b="-990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947642" y="-251926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</a:blip>
            <a:stretch>
              <a:fillRect t="-90573"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1104900" y="1619250"/>
            <a:ext cx="951963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821310" y="2121235"/>
            <a:ext cx="1235553" cy="959305"/>
          </a:xfrm>
          <a:custGeom>
            <a:avLst/>
            <a:gdLst/>
            <a:ahLst/>
            <a:cxnLst/>
            <a:rect l="l" t="t" r="r" b="b"/>
            <a:pathLst>
              <a:path w="1235553" h="959305">
                <a:moveTo>
                  <a:pt x="0" y="0"/>
                </a:moveTo>
                <a:lnTo>
                  <a:pt x="1235553" y="0"/>
                </a:lnTo>
                <a:lnTo>
                  <a:pt x="1235553" y="959305"/>
                </a:lnTo>
                <a:lnTo>
                  <a:pt x="0" y="9593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21310" y="4046087"/>
            <a:ext cx="1235553" cy="1193432"/>
          </a:xfrm>
          <a:custGeom>
            <a:avLst/>
            <a:gdLst/>
            <a:ahLst/>
            <a:cxnLst/>
            <a:rect l="l" t="t" r="r" b="b"/>
            <a:pathLst>
              <a:path w="1235553" h="1193432">
                <a:moveTo>
                  <a:pt x="0" y="0"/>
                </a:moveTo>
                <a:lnTo>
                  <a:pt x="1235553" y="0"/>
                </a:lnTo>
                <a:lnTo>
                  <a:pt x="1235553" y="1193432"/>
                </a:lnTo>
                <a:lnTo>
                  <a:pt x="0" y="119343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21310" y="6474249"/>
            <a:ext cx="1235553" cy="1249181"/>
          </a:xfrm>
          <a:custGeom>
            <a:avLst/>
            <a:gdLst/>
            <a:ahLst/>
            <a:cxnLst/>
            <a:rect l="l" t="t" r="r" b="b"/>
            <a:pathLst>
              <a:path w="1235553" h="1249181">
                <a:moveTo>
                  <a:pt x="0" y="0"/>
                </a:moveTo>
                <a:lnTo>
                  <a:pt x="1235553" y="0"/>
                </a:lnTo>
                <a:lnTo>
                  <a:pt x="1235553" y="1249181"/>
                </a:lnTo>
                <a:lnTo>
                  <a:pt x="0" y="12491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92890" y="933450"/>
            <a:ext cx="8809376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 spc="24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PROJECT MANAGEMENT STRATEGIES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491849" y="1951355"/>
            <a:ext cx="14295705" cy="3059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 u="sng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PHASE 1: ERD DEVELOPMENT</a:t>
            </a:r>
          </a:p>
          <a:p>
            <a:pPr algn="l">
              <a:lnSpc>
                <a:spcPts val="3500"/>
              </a:lnSpc>
            </a:pPr>
            <a:endParaRPr lang="en-US" sz="2600" b="1" u="sng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marL="539751" lvl="1" indent="-269876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1: DEFINE ENTITIES AND RELATIONSHIPS.</a:t>
            </a:r>
          </a:p>
          <a:p>
            <a:pPr marL="539751" lvl="1" indent="-269876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2: CREATE ERD IN LUCIDCHART.</a:t>
            </a:r>
          </a:p>
          <a:p>
            <a:pPr marL="539751" lvl="1" indent="-269876" algn="l">
              <a:lnSpc>
                <a:spcPts val="3500"/>
              </a:lnSpc>
              <a:spcBef>
                <a:spcPct val="0"/>
              </a:spcBef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3: VERIFY ALIGNMENT WITH REAL-WORLD PROCESSES.</a:t>
            </a:r>
          </a:p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b="1" i="1" u="none" strike="noStrike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Outcome:</a:t>
            </a:r>
            <a:r>
              <a:rPr lang="en-US" sz="2500" i="1" u="none" strike="noStrike">
                <a:solidFill>
                  <a:srgbClr val="000000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The ERD accurately represents all business operations, laying the foundation for </a:t>
            </a:r>
            <a:r>
              <a:rPr lang="en-US" sz="2500" b="1" i="1" u="none" strike="noStrike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logical and physical database design.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491849" y="5871192"/>
            <a:ext cx="14295705" cy="2715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 u="sng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PHASE 2: (DESIGN AND IMPLEMENTATION)</a:t>
            </a:r>
          </a:p>
          <a:p>
            <a:pPr algn="l">
              <a:lnSpc>
                <a:spcPts val="3640"/>
              </a:lnSpc>
            </a:pPr>
            <a:endParaRPr lang="en-US" sz="2600" b="1" u="sng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1: Logical database design.</a:t>
            </a: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2: Normalize tables.</a:t>
            </a: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3: Implement physical database using MySQL.</a:t>
            </a:r>
          </a:p>
          <a:p>
            <a:pPr marL="0" lvl="0" indent="0" algn="l">
              <a:lnSpc>
                <a:spcPts val="3640"/>
              </a:lnSpc>
              <a:spcBef>
                <a:spcPct val="0"/>
              </a:spcBef>
            </a:pPr>
            <a:r>
              <a:rPr lang="en-US" sz="2600" b="1" i="1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Outcome:</a:t>
            </a:r>
            <a:r>
              <a:rPr lang="en-US" sz="2600" i="1">
                <a:solidFill>
                  <a:srgbClr val="000000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Scalable, efficient database for operations.</a:t>
            </a:r>
          </a:p>
        </p:txBody>
      </p:sp>
      <p:sp>
        <p:nvSpPr>
          <p:cNvPr id="12" name="Freeform 12"/>
          <p:cNvSpPr/>
          <p:nvPr/>
        </p:nvSpPr>
        <p:spPr>
          <a:xfrm>
            <a:off x="645023" y="8289951"/>
            <a:ext cx="1274882" cy="1274882"/>
          </a:xfrm>
          <a:custGeom>
            <a:avLst/>
            <a:gdLst/>
            <a:ahLst/>
            <a:cxnLst/>
            <a:rect l="l" t="t" r="r" b="b"/>
            <a:pathLst>
              <a:path w="1274882" h="1274882">
                <a:moveTo>
                  <a:pt x="0" y="0"/>
                </a:moveTo>
                <a:lnTo>
                  <a:pt x="1274882" y="0"/>
                </a:lnTo>
                <a:lnTo>
                  <a:pt x="1274882" y="1274882"/>
                </a:lnTo>
                <a:lnTo>
                  <a:pt x="0" y="127488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C35479-04BA-A2B7-DBAC-F9478CE57CF7}"/>
              </a:ext>
            </a:extLst>
          </p:cNvPr>
          <p:cNvSpPr txBox="1"/>
          <p:nvPr/>
        </p:nvSpPr>
        <p:spPr>
          <a:xfrm>
            <a:off x="684508" y="1259302"/>
            <a:ext cx="16916400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/>
              <a:t>Passenger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/>
              <a:t>Booking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/>
              <a:t>Flight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/>
              <a:t>Baggage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/>
              <a:t>Meal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 err="1"/>
              <a:t>MealInventory</a:t>
            </a:r>
            <a:endParaRPr lang="en-IN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 err="1"/>
              <a:t>InFlightSales</a:t>
            </a:r>
            <a:endParaRPr lang="en-IN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/>
              <a:t>Payment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/>
              <a:t>Airport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 err="1"/>
              <a:t>PassengerMeal</a:t>
            </a:r>
            <a:endParaRPr lang="en-IN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/>
              <a:t>Vendor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 err="1"/>
              <a:t>BaggageTracking</a:t>
            </a:r>
            <a:endParaRPr lang="en-IN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 err="1"/>
              <a:t>BaggageFee</a:t>
            </a:r>
            <a:endParaRPr lang="en-IN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 err="1"/>
              <a:t>ClassPolicy</a:t>
            </a:r>
            <a:endParaRPr lang="en-IN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 err="1"/>
              <a:t>BaggagePolicy</a:t>
            </a:r>
            <a:endParaRPr lang="en-IN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8DE7C0-038F-D564-B0EC-3BB482B974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1562100"/>
            <a:ext cx="9046427" cy="3429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E5A83F-D5AD-36E1-4E6B-67EBF62EDCBA}"/>
              </a:ext>
            </a:extLst>
          </p:cNvPr>
          <p:cNvSpPr txBox="1"/>
          <p:nvPr/>
        </p:nvSpPr>
        <p:spPr>
          <a:xfrm>
            <a:off x="8534400" y="322816"/>
            <a:ext cx="8001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Key Relationships</a:t>
            </a:r>
            <a:endParaRPr lang="en-IN" sz="4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B69607-7753-1BE1-7B6A-E82BB3ACD454}"/>
              </a:ext>
            </a:extLst>
          </p:cNvPr>
          <p:cNvSpPr txBox="1"/>
          <p:nvPr/>
        </p:nvSpPr>
        <p:spPr>
          <a:xfrm>
            <a:off x="8534400" y="5477888"/>
            <a:ext cx="77724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000" b="1" dirty="0"/>
          </a:p>
          <a:p>
            <a:r>
              <a:rPr lang="en-US" sz="4000" b="1" dirty="0"/>
              <a:t>Normalization</a:t>
            </a:r>
          </a:p>
          <a:p>
            <a:r>
              <a:rPr lang="en-US" sz="3600" dirty="0"/>
              <a:t>Reduce redundancy and ensure data integrity.</a:t>
            </a:r>
            <a:endParaRPr lang="en-IN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9A92A9-50A9-0FFF-5032-ED7B04F0488B}"/>
              </a:ext>
            </a:extLst>
          </p:cNvPr>
          <p:cNvSpPr txBox="1"/>
          <p:nvPr/>
        </p:nvSpPr>
        <p:spPr>
          <a:xfrm>
            <a:off x="1066800" y="342900"/>
            <a:ext cx="4876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Entities Identified </a:t>
            </a:r>
            <a:endParaRPr lang="en-IN" sz="4400" b="1" dirty="0"/>
          </a:p>
        </p:txBody>
      </p:sp>
    </p:spTree>
    <p:extLst>
      <p:ext uri="{BB962C8B-B14F-4D97-AF65-F5344CB8AC3E}">
        <p14:creationId xmlns:p14="http://schemas.microsoft.com/office/powerpoint/2010/main" val="759402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597809" y="497084"/>
            <a:ext cx="8809376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 spc="24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CONCEPTUAL DATA MODELING (ERD OVERVIEW)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28044" y="1953770"/>
            <a:ext cx="7120524" cy="68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5872" lvl="1" algn="l">
              <a:lnSpc>
                <a:spcPts val="2799"/>
              </a:lnSpc>
            </a:pPr>
            <a:endParaRPr lang="en-US" sz="1999" u="none" strike="noStrike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799"/>
              </a:lnSpc>
            </a:pPr>
            <a:endParaRPr lang="en-US" sz="1999" u="none" strike="noStrike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7B99A5D-0FA9-D50C-D574-803620C3BF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07" y="859034"/>
            <a:ext cx="17384785" cy="92288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76679">
            <a:off x="6911820" y="942035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b="-76306"/>
            </a:stretch>
          </a:blipFill>
        </p:spPr>
      </p:sp>
      <p:sp>
        <p:nvSpPr>
          <p:cNvPr id="3" name="Freeform 3"/>
          <p:cNvSpPr/>
          <p:nvPr/>
        </p:nvSpPr>
        <p:spPr>
          <a:xfrm rot="9533180">
            <a:off x="-4018594" y="-275778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1000"/>
            </a:blip>
            <a:stretch>
              <a:fillRect r="-125760" b="-990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233392" y="-280501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</a:blip>
            <a:stretch>
              <a:fillRect t="-90573"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1104900" y="1619250"/>
            <a:ext cx="951963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028700" y="2827753"/>
            <a:ext cx="13533531" cy="2898223"/>
          </a:xfrm>
          <a:custGeom>
            <a:avLst/>
            <a:gdLst/>
            <a:ahLst/>
            <a:cxnLst/>
            <a:rect l="l" t="t" r="r" b="b"/>
            <a:pathLst>
              <a:path w="13533531" h="2898223">
                <a:moveTo>
                  <a:pt x="0" y="0"/>
                </a:moveTo>
                <a:lnTo>
                  <a:pt x="13533531" y="0"/>
                </a:lnTo>
                <a:lnTo>
                  <a:pt x="13533531" y="2898224"/>
                </a:lnTo>
                <a:lnTo>
                  <a:pt x="0" y="28982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277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04900" y="6998367"/>
            <a:ext cx="13569027" cy="2382147"/>
          </a:xfrm>
          <a:custGeom>
            <a:avLst/>
            <a:gdLst/>
            <a:ahLst/>
            <a:cxnLst/>
            <a:rect l="l" t="t" r="r" b="b"/>
            <a:pathLst>
              <a:path w="13569027" h="2382147">
                <a:moveTo>
                  <a:pt x="0" y="0"/>
                </a:moveTo>
                <a:lnTo>
                  <a:pt x="13569027" y="0"/>
                </a:lnTo>
                <a:lnTo>
                  <a:pt x="13569027" y="2382147"/>
                </a:lnTo>
                <a:lnTo>
                  <a:pt x="0" y="23821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92890" y="933450"/>
            <a:ext cx="10926783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 spc="24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LOGICAL DATABASE DESIGN – CONSTRAINTS AND INDEXING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04900" y="2022573"/>
            <a:ext cx="6601725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Tables and Attributes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04900" y="6193187"/>
            <a:ext cx="6601725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Indexing Examples: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76679">
            <a:off x="6911820" y="9420358"/>
            <a:ext cx="13744635" cy="4667773"/>
          </a:xfrm>
          <a:custGeom>
            <a:avLst/>
            <a:gdLst/>
            <a:ahLst/>
            <a:cxnLst/>
            <a:rect l="l" t="t" r="r" b="b"/>
            <a:pathLst>
              <a:path w="13744635" h="4667773">
                <a:moveTo>
                  <a:pt x="0" y="0"/>
                </a:moveTo>
                <a:lnTo>
                  <a:pt x="13744635" y="0"/>
                </a:lnTo>
                <a:lnTo>
                  <a:pt x="13744635" y="4667773"/>
                </a:lnTo>
                <a:lnTo>
                  <a:pt x="0" y="4667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b="-76306"/>
            </a:stretch>
          </a:blipFill>
        </p:spPr>
      </p:sp>
      <p:sp>
        <p:nvSpPr>
          <p:cNvPr id="3" name="Freeform 3"/>
          <p:cNvSpPr/>
          <p:nvPr/>
        </p:nvSpPr>
        <p:spPr>
          <a:xfrm rot="9533180">
            <a:off x="-4018594" y="-2757782"/>
            <a:ext cx="9108307" cy="7633373"/>
          </a:xfrm>
          <a:custGeom>
            <a:avLst/>
            <a:gdLst/>
            <a:ahLst/>
            <a:cxnLst/>
            <a:rect l="l" t="t" r="r" b="b"/>
            <a:pathLst>
              <a:path w="9108307" h="7633373">
                <a:moveTo>
                  <a:pt x="0" y="0"/>
                </a:moveTo>
                <a:lnTo>
                  <a:pt x="9108307" y="0"/>
                </a:lnTo>
                <a:lnTo>
                  <a:pt x="9108307" y="7633373"/>
                </a:lnTo>
                <a:lnTo>
                  <a:pt x="0" y="76333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1000"/>
            </a:blip>
            <a:stretch>
              <a:fillRect r="-125760" b="-990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233392" y="-2805017"/>
            <a:ext cx="8408276" cy="4318332"/>
          </a:xfrm>
          <a:custGeom>
            <a:avLst/>
            <a:gdLst/>
            <a:ahLst/>
            <a:cxnLst/>
            <a:rect l="l" t="t" r="r" b="b"/>
            <a:pathLst>
              <a:path w="8408276" h="4318332">
                <a:moveTo>
                  <a:pt x="0" y="0"/>
                </a:moveTo>
                <a:lnTo>
                  <a:pt x="8408276" y="0"/>
                </a:lnTo>
                <a:lnTo>
                  <a:pt x="8408276" y="4318331"/>
                </a:lnTo>
                <a:lnTo>
                  <a:pt x="0" y="4318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</a:blip>
            <a:stretch>
              <a:fillRect t="-90573"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1104900" y="1619250"/>
            <a:ext cx="951963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791115" y="3001285"/>
            <a:ext cx="9265337" cy="3678656"/>
          </a:xfrm>
          <a:custGeom>
            <a:avLst/>
            <a:gdLst/>
            <a:ahLst/>
            <a:cxnLst/>
            <a:rect l="l" t="t" r="r" b="b"/>
            <a:pathLst>
              <a:path w="9265337" h="3678656">
                <a:moveTo>
                  <a:pt x="0" y="0"/>
                </a:moveTo>
                <a:lnTo>
                  <a:pt x="9265337" y="0"/>
                </a:lnTo>
                <a:lnTo>
                  <a:pt x="9265337" y="3678656"/>
                </a:lnTo>
                <a:lnTo>
                  <a:pt x="0" y="36786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61" b="-96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7" name="Freeform 7"/>
          <p:cNvSpPr/>
          <p:nvPr/>
        </p:nvSpPr>
        <p:spPr>
          <a:xfrm>
            <a:off x="10414805" y="5511469"/>
            <a:ext cx="6421800" cy="3602555"/>
          </a:xfrm>
          <a:custGeom>
            <a:avLst/>
            <a:gdLst/>
            <a:ahLst/>
            <a:cxnLst/>
            <a:rect l="l" t="t" r="r" b="b"/>
            <a:pathLst>
              <a:path w="6421800" h="3602555">
                <a:moveTo>
                  <a:pt x="0" y="0"/>
                </a:moveTo>
                <a:lnTo>
                  <a:pt x="6421799" y="0"/>
                </a:lnTo>
                <a:lnTo>
                  <a:pt x="6421799" y="3602555"/>
                </a:lnTo>
                <a:lnTo>
                  <a:pt x="0" y="36025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86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92890" y="933450"/>
            <a:ext cx="10926783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 spc="24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PHYSICAL DATABASE DESIGN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2257938"/>
            <a:ext cx="5975569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Field Types and Constraints: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83275" y="4864735"/>
            <a:ext cx="6601725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Optimization and Access Control: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720</Words>
  <Application>Microsoft Office PowerPoint</Application>
  <PresentationFormat>Custom</PresentationFormat>
  <Paragraphs>134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Wingdings</vt:lpstr>
      <vt:lpstr>Open Sauce</vt:lpstr>
      <vt:lpstr>Open Sauce Italics</vt:lpstr>
      <vt:lpstr>Open Sauce Bold Italics</vt:lpstr>
      <vt:lpstr>Open Sauce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DAMG</dc:title>
  <dc:creator>Adithya Anand</dc:creator>
  <cp:lastModifiedBy>Adithya Anand</cp:lastModifiedBy>
  <cp:revision>11</cp:revision>
  <dcterms:created xsi:type="dcterms:W3CDTF">2006-08-16T00:00:00Z</dcterms:created>
  <dcterms:modified xsi:type="dcterms:W3CDTF">2024-12-02T21:56:50Z</dcterms:modified>
  <dc:identifier>DAGX6LbXyeo</dc:identifier>
</cp:coreProperties>
</file>

<file path=docProps/thumbnail.jpeg>
</file>